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4"/>
  </p:sldMasterIdLst>
  <p:notesMasterIdLst>
    <p:notesMasterId r:id="rId19"/>
  </p:notesMasterIdLst>
  <p:handoutMasterIdLst>
    <p:handoutMasterId r:id="rId20"/>
  </p:handoutMasterIdLst>
  <p:sldIdLst>
    <p:sldId id="369" r:id="rId5"/>
    <p:sldId id="355" r:id="rId6"/>
    <p:sldId id="372" r:id="rId7"/>
    <p:sldId id="397" r:id="rId8"/>
    <p:sldId id="403" r:id="rId9"/>
    <p:sldId id="408" r:id="rId10"/>
    <p:sldId id="412" r:id="rId11"/>
    <p:sldId id="413" r:id="rId12"/>
    <p:sldId id="415" r:id="rId13"/>
    <p:sldId id="416" r:id="rId14"/>
    <p:sldId id="414" r:id="rId15"/>
    <p:sldId id="417" r:id="rId16"/>
    <p:sldId id="387" r:id="rId17"/>
    <p:sldId id="3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5026" autoAdjust="0"/>
  </p:normalViewPr>
  <p:slideViewPr>
    <p:cSldViewPr snapToGrid="0">
      <p:cViewPr varScale="1">
        <p:scale>
          <a:sx n="89" d="100"/>
          <a:sy n="89" d="100"/>
        </p:scale>
        <p:origin x="2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A98339-849B-4A1B-94AD-C4117A0FF4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D5E0A-DBC5-4154-AAB7-1A6EB3DE0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0A84D-7040-4B66-A8F2-FF3252F0E77C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0B103-107D-44C7-86CE-09C471DEAD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0EF81-D30D-4180-8B94-1BE496109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B87B-3F29-42F3-B07C-6AC1131073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1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52D08-8B84-4A6F-9F01-611184AC5843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84E0-A62F-42E1-8B0C-7D28DFB478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7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3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2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D3CD3-38EE-D33E-ACCF-1B28E323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2606C-DD79-8519-8419-34FC1711C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4EAB6-D5D2-5823-C406-C935B0444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41C43-E562-2AD0-003E-8A794F66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D9C9-0987-649B-355B-91F18C52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144AA7-CA78-F076-D5BF-66FCF513F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AB033-B605-0BBB-7502-71B71E636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CF734-3220-8ACB-D548-6DEF8CF31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5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4DD0-D66E-B97D-E3A3-B67FE7D5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172C7-FD0E-9DB0-587A-A68B679ED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E19CF-BC9F-E8AB-49DB-438FA0FF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09DAE-34F0-82F3-F53E-889830F1D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41151-0F9A-6067-6717-774046D45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765DB-87CA-BC4A-099C-717C7EC27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167DF-0E42-45BD-96FE-C99AE4773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D4859-3B01-E70C-02E3-9F5072F5A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93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AB661-86A5-E5AD-472F-E5676BF3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3AD81-BF3D-9FC2-1062-FF9CF4DF2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04DD1-5DD4-D420-061C-5BD6B0EA2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D4266-C4BD-0209-7E8C-AF44C8F2B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538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ECDF1-31FE-FE9A-D3BC-2859F529A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FCA6DB-9348-FC02-C6A3-E7ED5D733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BAB56-E7AE-0796-BCC7-A90F30030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E06FE-E4EF-E137-7C17-75F51EFFD1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9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63A18-04E3-D8D3-36A8-1953F45DD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64131-B4F9-8368-AE08-0E083F012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3FA53-C936-9964-0FF0-75E83BA37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DEA60-9838-78B6-C652-F2176388E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775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94D5-3A9B-4690-7C1A-E99A0C4B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4B491-8459-52DA-3582-89B481D73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DB64C-6CBA-5416-7D5F-F99585A79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7B39E-706A-3750-739A-CED9D6A67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54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D3E74-442F-70FB-3E15-F263BD20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B9070-1973-AA47-5B9A-D454888CB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644AA-8462-EE5B-75A6-76D97D4E7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226C8-DF7E-9ABB-4FED-0AD9E61EA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32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F6F7-5E6F-1F0D-1875-3DD7E1DF2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8F22C-1253-B764-F9DB-F14F531CE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E0AEF-D765-EA21-87CB-AFE35BADF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DC5A8-F83E-15BA-37EE-C3832414F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3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phic 10">
            <a:extLst>
              <a:ext uri="{FF2B5EF4-FFF2-40B4-BE49-F238E27FC236}">
                <a16:creationId xmlns:a16="http://schemas.microsoft.com/office/drawing/2014/main" id="{750609E5-CE3B-4880-AF1C-03AAE8F9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175989" y="443117"/>
            <a:ext cx="1066799" cy="1066799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30A1EBAD-5F9E-43E3-852F-53FD94BE2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3678849" y="710118"/>
            <a:ext cx="485348" cy="48534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2F733F-6A95-4365-941D-3C310EC06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949364" y="328201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F2624E7-C182-4BF3-A1CE-10E080235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575423"/>
            <a:ext cx="5435027" cy="323457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5400">
                <a:solidFill>
                  <a:srgbClr val="FFFFFF"/>
                </a:solidFill>
              </a:rPr>
              <a:t>Click to edit Master title style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2E173997-1548-44F7-B0A4-108B77F0B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6" y="4004423"/>
            <a:ext cx="5435026" cy="2278154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A37CD930-076A-4257-8800-922EDF1A0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7600" y="574675"/>
            <a:ext cx="5445125" cy="57499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B17F4254-E7F3-482D-83B2-F40E678D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2/2/20XX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69A3213B-8554-4293-925C-3977950B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E6081EFA-FDDB-48B1-8F8F-506DAA8F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A5EAFD9-C10D-423D-877A-A7E344B8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725987" y="6085893"/>
            <a:ext cx="261660" cy="26166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52E34FD-F45A-4FC4-A537-1CD327317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234728" y="5325178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0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BE28B89-23CB-4E2C-9090-24A7CDF75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986" y="173174"/>
            <a:ext cx="11687253" cy="6145490"/>
            <a:chOff x="127986" y="173174"/>
            <a:chExt cx="11687253" cy="6145490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26535BF8-E789-4325-8C4F-264426E02116}"/>
                </a:ext>
              </a:extLst>
            </p:cNvPr>
            <p:cNvSpPr/>
            <p:nvPr/>
          </p:nvSpPr>
          <p:spPr>
            <a:xfrm rot="18900000" flipH="1">
              <a:off x="10799652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B78DBD66-1754-4720-8E59-A61B23F58E27}"/>
                </a:ext>
              </a:extLst>
            </p:cNvPr>
            <p:cNvSpPr/>
            <p:nvPr/>
          </p:nvSpPr>
          <p:spPr>
            <a:xfrm rot="10800000" flipH="1">
              <a:off x="10187575" y="200771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75D17540-387A-482A-B432-46A1EFB58756}"/>
                </a:ext>
              </a:extLst>
            </p:cNvPr>
            <p:cNvSpPr/>
            <p:nvPr/>
          </p:nvSpPr>
          <p:spPr>
            <a:xfrm rot="10800000" flipH="1">
              <a:off x="127986" y="6031517"/>
              <a:ext cx="287147" cy="287147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E29BA681-D191-4B3E-B7AD-D4DD1956C66B}"/>
                </a:ext>
              </a:extLst>
            </p:cNvPr>
            <p:cNvSpPr/>
            <p:nvPr/>
          </p:nvSpPr>
          <p:spPr>
            <a:xfrm rot="10800000" flipH="1">
              <a:off x="9714204" y="733387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B0E8379E-F532-476C-8A66-79F96DB2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44786"/>
            <a:ext cx="6400800" cy="1683971"/>
          </a:xfrm>
        </p:spPr>
        <p:txBody>
          <a:bodyPr anchor="b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C1B7FDD6-4D3A-4AE1-B7D0-86DC45B0E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574675"/>
            <a:ext cx="4022725" cy="186736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Picture Placeholder 24">
            <a:extLst>
              <a:ext uri="{FF2B5EF4-FFF2-40B4-BE49-F238E27FC236}">
                <a16:creationId xmlns:a16="http://schemas.microsoft.com/office/drawing/2014/main" id="{31A33AED-20A4-4373-814A-DA708A6CBE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925" y="2519163"/>
            <a:ext cx="4022725" cy="184304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912C8FB0-089E-45C8-820C-1DB37CF6ED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925" y="4439331"/>
            <a:ext cx="4022725" cy="187933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7E06B4D-C658-4E45-A3F7-F9764B19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2409776"/>
            <a:ext cx="6400800" cy="3714837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/>
            </a:lvl1pPr>
          </a:lstStyle>
          <a:p>
            <a:pPr lvl="0">
              <a:lnSpc>
                <a:spcPct val="120000"/>
              </a:lnSpc>
              <a:buFont typeface="Aller" panose="020B0603020203020204" pitchFamily="34" charset="0"/>
              <a:buChar char="+"/>
            </a:pPr>
            <a:r>
              <a:rPr lang="en-US" sz="1800">
                <a:cs typeface="Segoe UI" panose="020B0502040204020203" pitchFamily="34" charset="0"/>
              </a:rPr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15A75550-8D38-4A9F-85E4-7A0AAC04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38B8FA61-4080-4FE6-A841-33EBEFFA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D100CF52-3E48-4F45-8364-508D4B71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6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Graphic 10">
            <a:extLst>
              <a:ext uri="{FF2B5EF4-FFF2-40B4-BE49-F238E27FC236}">
                <a16:creationId xmlns:a16="http://schemas.microsoft.com/office/drawing/2014/main" id="{700F5C96-E2D7-4D19-99B6-D56001B8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0891156" y="241085"/>
            <a:ext cx="925287" cy="92528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C3AFF211-012D-43E4-B59F-BAFA07FEE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734076" y="1394142"/>
            <a:ext cx="261660" cy="261660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25CA5D-5FF0-4FEA-A2FC-2239486D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6CE4-35AA-4B7D-B1D9-AFEC56F1F9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1" y="2286000"/>
            <a:ext cx="5435600" cy="40052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800" baseline="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CA50A35E-7645-4F70-8ADA-229A6593E7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7125" y="2286000"/>
            <a:ext cx="5435600" cy="4038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190A104-68BF-4430-B596-8DF4AAFD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8CCC4275-F340-400B-8C07-11B2A7B2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9C38366E-8B47-475F-9F64-91C075E2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DDE94BA-93DF-4A00-A48C-185D23B2F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0848" y="728905"/>
            <a:ext cx="5922952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DBB12C2-98A6-4E7C-8122-E2EE21BFC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967" y="4072044"/>
            <a:ext cx="5942079" cy="1495379"/>
          </a:xfrm>
        </p:spPr>
        <p:txBody>
          <a:bodyPr/>
          <a:lstStyle>
            <a:lvl1pPr marL="0" indent="0">
              <a:buClr>
                <a:schemeClr val="accent6"/>
              </a:buClr>
              <a:buNone/>
              <a:defRPr/>
            </a:lvl1pPr>
          </a:lstStyle>
          <a:p>
            <a:pPr algn="l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Date Placeholder 10">
            <a:extLst>
              <a:ext uri="{FF2B5EF4-FFF2-40B4-BE49-F238E27FC236}">
                <a16:creationId xmlns:a16="http://schemas.microsoft.com/office/drawing/2014/main" id="{AC49D1E9-8FDA-48E9-88F2-80DF0F22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11">
            <a:extLst>
              <a:ext uri="{FF2B5EF4-FFF2-40B4-BE49-F238E27FC236}">
                <a16:creationId xmlns:a16="http://schemas.microsoft.com/office/drawing/2014/main" id="{C4FC0EA3-7981-40EF-88D1-1AAF5E60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2">
            <a:extLst>
              <a:ext uri="{FF2B5EF4-FFF2-40B4-BE49-F238E27FC236}">
                <a16:creationId xmlns:a16="http://schemas.microsoft.com/office/drawing/2014/main" id="{E6BA146E-DA8D-460D-962E-8D54A903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93F340-CFEF-4E87-A7A5-E9177B914D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9450" y="574675"/>
            <a:ext cx="4311650" cy="2820988"/>
          </a:xfrm>
          <a:custGeom>
            <a:avLst/>
            <a:gdLst>
              <a:gd name="connsiteX0" fmla="*/ 337233 w 4311650"/>
              <a:gd name="connsiteY0" fmla="*/ 0 h 2820988"/>
              <a:gd name="connsiteX1" fmla="*/ 1035594 w 4311650"/>
              <a:gd name="connsiteY1" fmla="*/ 0 h 2820988"/>
              <a:gd name="connsiteX2" fmla="*/ 1035443 w 4311650"/>
              <a:gd name="connsiteY2" fmla="*/ 749 h 2820988"/>
              <a:gd name="connsiteX3" fmla="*/ 1209844 w 4311650"/>
              <a:gd name="connsiteY3" fmla="*/ 175150 h 2820988"/>
              <a:gd name="connsiteX4" fmla="*/ 1384245 w 4311650"/>
              <a:gd name="connsiteY4" fmla="*/ 749 h 2820988"/>
              <a:gd name="connsiteX5" fmla="*/ 1384094 w 4311650"/>
              <a:gd name="connsiteY5" fmla="*/ 0 h 2820988"/>
              <a:gd name="connsiteX6" fmla="*/ 4311650 w 4311650"/>
              <a:gd name="connsiteY6" fmla="*/ 0 h 2820988"/>
              <a:gd name="connsiteX7" fmla="*/ 4311650 w 4311650"/>
              <a:gd name="connsiteY7" fmla="*/ 2820988 h 2820988"/>
              <a:gd name="connsiteX8" fmla="*/ 0 w 4311650"/>
              <a:gd name="connsiteY8" fmla="*/ 2820988 h 2820988"/>
              <a:gd name="connsiteX9" fmla="*/ 0 w 4311650"/>
              <a:gd name="connsiteY9" fmla="*/ 337233 h 2820988"/>
              <a:gd name="connsiteX10" fmla="*/ 100372 w 4311650"/>
              <a:gd name="connsiteY10" fmla="*/ 236861 h 2820988"/>
              <a:gd name="connsiteX11" fmla="*/ 328865 w 4311650"/>
              <a:gd name="connsiteY11" fmla="*/ 465355 h 2820988"/>
              <a:gd name="connsiteX12" fmla="*/ 459438 w 4311650"/>
              <a:gd name="connsiteY12" fmla="*/ 465355 h 2820988"/>
              <a:gd name="connsiteX13" fmla="*/ 459438 w 4311650"/>
              <a:gd name="connsiteY13" fmla="*/ 334783 h 2820988"/>
              <a:gd name="connsiteX14" fmla="*/ 230944 w 4311650"/>
              <a:gd name="connsiteY14" fmla="*/ 106289 h 282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11650" h="2820988">
                <a:moveTo>
                  <a:pt x="337233" y="0"/>
                </a:moveTo>
                <a:lnTo>
                  <a:pt x="1035594" y="0"/>
                </a:lnTo>
                <a:lnTo>
                  <a:pt x="1035443" y="749"/>
                </a:lnTo>
                <a:cubicBezTo>
                  <a:pt x="1035443" y="97068"/>
                  <a:pt x="1113525" y="175150"/>
                  <a:pt x="1209844" y="175150"/>
                </a:cubicBezTo>
                <a:cubicBezTo>
                  <a:pt x="1306163" y="175150"/>
                  <a:pt x="1384245" y="97068"/>
                  <a:pt x="1384245" y="749"/>
                </a:cubicBezTo>
                <a:lnTo>
                  <a:pt x="1384094" y="0"/>
                </a:lnTo>
                <a:lnTo>
                  <a:pt x="4311650" y="0"/>
                </a:lnTo>
                <a:lnTo>
                  <a:pt x="4311650" y="2820988"/>
                </a:lnTo>
                <a:lnTo>
                  <a:pt x="0" y="2820988"/>
                </a:lnTo>
                <a:lnTo>
                  <a:pt x="0" y="337233"/>
                </a:lnTo>
                <a:lnTo>
                  <a:pt x="100372" y="236861"/>
                </a:lnTo>
                <a:lnTo>
                  <a:pt x="328865" y="465355"/>
                </a:lnTo>
                <a:cubicBezTo>
                  <a:pt x="364921" y="501411"/>
                  <a:pt x="423382" y="501411"/>
                  <a:pt x="459438" y="465355"/>
                </a:cubicBezTo>
                <a:cubicBezTo>
                  <a:pt x="495494" y="429299"/>
                  <a:pt x="495498" y="370842"/>
                  <a:pt x="459438" y="334783"/>
                </a:cubicBezTo>
                <a:lnTo>
                  <a:pt x="230944" y="10628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E34FBF6-A149-4B42-B3B9-271F169AFF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9450" y="3487738"/>
            <a:ext cx="4311650" cy="2833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DB6B12-76FD-4280-86DE-B351366A1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5908" y="173174"/>
            <a:ext cx="1797787" cy="1668695"/>
            <a:chOff x="265908" y="173174"/>
            <a:chExt cx="1797787" cy="1668695"/>
          </a:xfrm>
        </p:grpSpPr>
        <p:sp useBgFill="1">
          <p:nvSpPr>
            <p:cNvPr id="21" name="Graphic 10">
              <a:extLst>
                <a:ext uri="{FF2B5EF4-FFF2-40B4-BE49-F238E27FC236}">
                  <a16:creationId xmlns:a16="http://schemas.microsoft.com/office/drawing/2014/main" id="{0DCFA73E-0BBC-4BDD-A0D3-396BC9C659B0}"/>
                </a:ext>
              </a:extLst>
            </p:cNvPr>
            <p:cNvSpPr/>
            <p:nvPr/>
          </p:nvSpPr>
          <p:spPr>
            <a:xfrm rot="2700000">
              <a:off x="272028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CA1CA5DB-AEE4-4355-8599-F7BD50C85C79}"/>
                </a:ext>
              </a:extLst>
            </p:cNvPr>
            <p:cNvSpPr/>
            <p:nvPr/>
          </p:nvSpPr>
          <p:spPr>
            <a:xfrm rot="10800000">
              <a:off x="265908" y="1557961"/>
              <a:ext cx="283908" cy="283908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005B60E-16D1-4A97-8788-9718DAF6AA95}"/>
                </a:ext>
              </a:extLst>
            </p:cNvPr>
            <p:cNvSpPr/>
            <p:nvPr/>
          </p:nvSpPr>
          <p:spPr>
            <a:xfrm rot="10800000">
              <a:off x="1714894" y="401024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6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FE2DC9A-7C93-4FE3-B388-FB7A243D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8A406E-B859-428A-BEC7-33F294F0F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3B215ABC-BA07-4988-85DE-DE8F4BC0E073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D909885A-5D3C-4D71-A937-69B3D935C302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1C2CCEA3-5FBC-4911-BC8F-47522E1C7A48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8" name="Date Placeholder 2">
            <a:extLst>
              <a:ext uri="{FF2B5EF4-FFF2-40B4-BE49-F238E27FC236}">
                <a16:creationId xmlns:a16="http://schemas.microsoft.com/office/drawing/2014/main" id="{CEBDC8E3-DB7D-444D-B9B6-36628B96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04CF7828-4D00-4A80-A2C2-488A6CBE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1A7427F8-39B8-4BCB-8133-43D6D1AB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EF69E-6727-40D9-9752-CE0768FA07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52625"/>
            <a:ext cx="9521825" cy="40497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14203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693AFB7-EE11-42A5-A443-CEE87284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365C1B-8502-4C76-A183-977A61681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8" name="Graphic 10">
              <a:extLst>
                <a:ext uri="{FF2B5EF4-FFF2-40B4-BE49-F238E27FC236}">
                  <a16:creationId xmlns:a16="http://schemas.microsoft.com/office/drawing/2014/main" id="{8B301D95-DC48-420E-A7BA-A8B0209F7CC6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9" name="Oval 8">
              <a:extLst>
                <a:ext uri="{FF2B5EF4-FFF2-40B4-BE49-F238E27FC236}">
                  <a16:creationId xmlns:a16="http://schemas.microsoft.com/office/drawing/2014/main" id="{4437A3E9-B343-4F63-8EB3-E20E196ADA6F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0" name="Oval 9">
              <a:extLst>
                <a:ext uri="{FF2B5EF4-FFF2-40B4-BE49-F238E27FC236}">
                  <a16:creationId xmlns:a16="http://schemas.microsoft.com/office/drawing/2014/main" id="{1CE068AC-F212-42BF-A1F0-707A57D7DE65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0538589D-580E-49A3-9B5F-41A31152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AFEC8BE-6E4C-4E48-A75A-8F63DDB2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CE8A72A-AC7D-4CE3-9724-0A703AEE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0B9E2-00B0-4447-A8A1-C344DC673C6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125" y="2362200"/>
            <a:ext cx="8639175" cy="33147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4336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A9F27B-681F-4AFD-B774-93B4D7E7C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11106150" cy="6303588"/>
          </a:xfrm>
          <a:custGeom>
            <a:avLst/>
            <a:gdLst>
              <a:gd name="connsiteX0" fmla="*/ 0 w 11106150"/>
              <a:gd name="connsiteY0" fmla="*/ 0 h 6303588"/>
              <a:gd name="connsiteX1" fmla="*/ 11106150 w 11106150"/>
              <a:gd name="connsiteY1" fmla="*/ 0 h 6303588"/>
              <a:gd name="connsiteX2" fmla="*/ 11106150 w 11106150"/>
              <a:gd name="connsiteY2" fmla="*/ 5562639 h 6303588"/>
              <a:gd name="connsiteX3" fmla="*/ 11105955 w 11106150"/>
              <a:gd name="connsiteY3" fmla="*/ 5562599 h 6303588"/>
              <a:gd name="connsiteX4" fmla="*/ 10938762 w 11106150"/>
              <a:gd name="connsiteY4" fmla="*/ 5729792 h 6303588"/>
              <a:gd name="connsiteX5" fmla="*/ 11105955 w 11106150"/>
              <a:gd name="connsiteY5" fmla="*/ 5896985 h 6303588"/>
              <a:gd name="connsiteX6" fmla="*/ 11106150 w 11106150"/>
              <a:gd name="connsiteY6" fmla="*/ 5896946 h 6303588"/>
              <a:gd name="connsiteX7" fmla="*/ 11106150 w 11106150"/>
              <a:gd name="connsiteY7" fmla="*/ 6303588 h 6303588"/>
              <a:gd name="connsiteX8" fmla="*/ 0 w 11106150"/>
              <a:gd name="connsiteY8" fmla="*/ 6303588 h 6303588"/>
              <a:gd name="connsiteX9" fmla="*/ 0 w 11106150"/>
              <a:gd name="connsiteY9" fmla="*/ 1178324 h 6303588"/>
              <a:gd name="connsiteX10" fmla="*/ 195 w 11106150"/>
              <a:gd name="connsiteY10" fmla="*/ 1178130 h 6303588"/>
              <a:gd name="connsiteX11" fmla="*/ 194290 w 11106150"/>
              <a:gd name="connsiteY11" fmla="*/ 1372225 h 6303588"/>
              <a:gd name="connsiteX12" fmla="*/ 305205 w 11106150"/>
              <a:gd name="connsiteY12" fmla="*/ 1372225 h 6303588"/>
              <a:gd name="connsiteX13" fmla="*/ 305205 w 11106150"/>
              <a:gd name="connsiteY13" fmla="*/ 1261310 h 6303588"/>
              <a:gd name="connsiteX14" fmla="*/ 111110 w 11106150"/>
              <a:gd name="connsiteY14" fmla="*/ 1067214 h 6303588"/>
              <a:gd name="connsiteX15" fmla="*/ 305202 w 11106150"/>
              <a:gd name="connsiteY15" fmla="*/ 873123 h 6303588"/>
              <a:gd name="connsiteX16" fmla="*/ 305202 w 11106150"/>
              <a:gd name="connsiteY16" fmla="*/ 762207 h 6303588"/>
              <a:gd name="connsiteX17" fmla="*/ 194286 w 11106150"/>
              <a:gd name="connsiteY17" fmla="*/ 762207 h 6303588"/>
              <a:gd name="connsiteX18" fmla="*/ 191 w 11106150"/>
              <a:gd name="connsiteY18" fmla="*/ 956302 h 6303588"/>
              <a:gd name="connsiteX19" fmla="*/ 0 w 11106150"/>
              <a:gd name="connsiteY19" fmla="*/ 956111 h 630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106150" h="6303588">
                <a:moveTo>
                  <a:pt x="0" y="0"/>
                </a:moveTo>
                <a:lnTo>
                  <a:pt x="11106150" y="0"/>
                </a:lnTo>
                <a:lnTo>
                  <a:pt x="11106150" y="5562639"/>
                </a:lnTo>
                <a:lnTo>
                  <a:pt x="11105955" y="5562599"/>
                </a:lnTo>
                <a:cubicBezTo>
                  <a:pt x="11013617" y="5562599"/>
                  <a:pt x="10938762" y="5637454"/>
                  <a:pt x="10938762" y="5729792"/>
                </a:cubicBezTo>
                <a:cubicBezTo>
                  <a:pt x="10938762" y="5822130"/>
                  <a:pt x="11013617" y="5896985"/>
                  <a:pt x="11105955" y="5896985"/>
                </a:cubicBezTo>
                <a:lnTo>
                  <a:pt x="11106150" y="5896946"/>
                </a:lnTo>
                <a:lnTo>
                  <a:pt x="11106150" y="6303588"/>
                </a:lnTo>
                <a:lnTo>
                  <a:pt x="0" y="6303588"/>
                </a:lnTo>
                <a:lnTo>
                  <a:pt x="0" y="1178324"/>
                </a:lnTo>
                <a:lnTo>
                  <a:pt x="195" y="1178130"/>
                </a:lnTo>
                <a:lnTo>
                  <a:pt x="194290" y="1372225"/>
                </a:lnTo>
                <a:cubicBezTo>
                  <a:pt x="224917" y="1402853"/>
                  <a:pt x="274577" y="1402853"/>
                  <a:pt x="305205" y="1372225"/>
                </a:cubicBezTo>
                <a:cubicBezTo>
                  <a:pt x="335833" y="1341597"/>
                  <a:pt x="335836" y="1291941"/>
                  <a:pt x="305205" y="1261310"/>
                </a:cubicBezTo>
                <a:lnTo>
                  <a:pt x="111110" y="1067214"/>
                </a:lnTo>
                <a:lnTo>
                  <a:pt x="305202" y="873123"/>
                </a:lnTo>
                <a:cubicBezTo>
                  <a:pt x="335830" y="842495"/>
                  <a:pt x="335833" y="792838"/>
                  <a:pt x="305202" y="762207"/>
                </a:cubicBezTo>
                <a:cubicBezTo>
                  <a:pt x="274574" y="731580"/>
                  <a:pt x="224914" y="731580"/>
                  <a:pt x="194286" y="762207"/>
                </a:cubicBezTo>
                <a:lnTo>
                  <a:pt x="191" y="956302"/>
                </a:lnTo>
                <a:lnTo>
                  <a:pt x="0" y="956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F2BD1-012F-4FC1-8150-5ABFB71D8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9675" y="1188084"/>
            <a:ext cx="4886325" cy="3353435"/>
          </a:xfrm>
        </p:spPr>
        <p:txBody>
          <a:bodyPr anchor="t"/>
          <a:lstStyle>
            <a:lvl1pPr>
              <a:lnSpc>
                <a:spcPct val="110000"/>
              </a:lnSpc>
              <a:spcBef>
                <a:spcPts val="1000"/>
              </a:spcBef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A5CDEBD-7143-4A5E-8992-1CC22CCB7D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4744720"/>
            <a:ext cx="4886325" cy="8026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310B848-1DD7-4FAE-9A29-A903AB28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C4EABCE6-B9A0-4478-8470-10FE3275E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7BC00746-548B-44E3-BCF4-D999C038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47AB42-9344-4388-8186-987D011AC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72" y="635870"/>
            <a:ext cx="11704301" cy="5261115"/>
            <a:chOff x="111772" y="635870"/>
            <a:chExt cx="11704301" cy="52611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AF670C5B-6404-41AC-9E4B-7079704AD98F}"/>
                </a:ext>
              </a:extLst>
            </p:cNvPr>
            <p:cNvSpPr/>
            <p:nvPr/>
          </p:nvSpPr>
          <p:spPr>
            <a:xfrm rot="2700000">
              <a:off x="111772" y="635870"/>
              <a:ext cx="862695" cy="862695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Oval 19">
              <a:extLst>
                <a:ext uri="{FF2B5EF4-FFF2-40B4-BE49-F238E27FC236}">
                  <a16:creationId xmlns:a16="http://schemas.microsoft.com/office/drawing/2014/main" id="{06EEC11D-FD72-4E2C-9BE7-0ADDCC1FCDA0}"/>
                </a:ext>
              </a:extLst>
            </p:cNvPr>
            <p:cNvSpPr/>
            <p:nvPr/>
          </p:nvSpPr>
          <p:spPr>
            <a:xfrm rot="10800000">
              <a:off x="11481688" y="5562600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7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C926DD1-2816-4B16-9809-3DD34B7D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584E3F-FDB4-479B-BC59-3152EAFFA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192E3F94-4B07-4FE3-90A9-AF47C6013652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62F713CE-DF71-4FAD-B02B-77E8F93B0926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CC3EC1C1-7E3D-4CDF-A1AA-25385A5AA5D8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B388008-154C-4BD4-8E16-D1CB0E1D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355FD3E6-3F42-47F9-9F0F-A5E7C7CBF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585F908B-6798-4558-9125-E8DBC196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084A-D16F-4367-BA81-D50E03436FD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25" y="1962150"/>
            <a:ext cx="11407775" cy="43513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94351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85333DF-B319-4AE9-B2FF-17CB683E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3F11C6D-F71D-4B7F-AD15-0A80B92C5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F52E1B51-6BF3-46E9-83D0-40BE41AA989E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C1A0293A-61AB-498F-82D7-9E412D08B068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CB8032AC-458F-4F48-BA3C-C13B0F57919F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AE2E565-A9C5-4946-9768-81039DDD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9F6BD62A-8CCF-46F6-87F7-FCCDDA65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B6E5353-4510-49A8-9DF3-C3BD16C5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017C2-1A42-4672-97A5-440ECADBAD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401" y="2105024"/>
            <a:ext cx="11125200" cy="40100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70666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1B714E7-4FD4-46B0-8831-48EB663CF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28748170-3B03-4983-B18A-BD3434F6A1E0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8763577F-7D99-42DD-8DEE-6CC576187D1E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4EF5F2E5-90C0-417E-8B26-0927E3086B9A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648150F6-4F74-4696-AF2C-455208042AA2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F341ACE-BA74-497F-B0A2-112DCBB2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3858BEB-3028-46B2-A113-0312EFEC2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2541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4B6002D-221D-4D66-93ED-DAD87E647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2191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37B583B4-9EAA-4C7A-8DE1-DF310A0D24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7397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694B9F6A-3683-47F2-8548-EA26CEADE5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7047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1FDFCFD6-336A-4319-8946-39E7EC2C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EDA87BDB-4AAD-4508-9D8E-9413194A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972B28B4-16BA-417A-B46D-DBD7D41F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3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8A1D0A1-1FD1-4F94-B2C0-06C2E203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58CFF91A-90A9-4CD1-A803-636F9F1304A4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4FBC4BC7-0780-43F3-A67A-65EB564F696D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1CE0ABAF-CF8C-4E0D-A844-F01B6E85B2E3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5E894DEB-17BA-46D9-AF52-DFC04FC4E93A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AFDACD-10D0-493F-9AA6-0C0AC883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FCFF65AC-D857-44D4-8C75-42685EEC82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BC02743-732C-4B86-AB3D-5C05A02D0D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01F8B39A-529F-4E49-AE13-52EC4704D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3829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A6AE7B0-4281-44CE-83E8-FF70EB548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D1E92C6-323C-467F-8117-84624685E7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017" y="2333139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E292D7CF-B506-4D5A-9747-949D560789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885554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39C4FF29-BCBF-4D15-B2D8-AE2E1F38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08F6E4A-924F-4513-8E2C-B2815410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54E5349C-86B2-431A-A9BA-60665D17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4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Oval 8">
            <a:extLst>
              <a:ext uri="{FF2B5EF4-FFF2-40B4-BE49-F238E27FC236}">
                <a16:creationId xmlns:a16="http://schemas.microsoft.com/office/drawing/2014/main" id="{CE03E97F-76F9-45EC-AE80-C1D5F8B5A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2422250" y="1219200"/>
            <a:ext cx="373689" cy="373689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Graphic 10">
            <a:extLst>
              <a:ext uri="{FF2B5EF4-FFF2-40B4-BE49-F238E27FC236}">
                <a16:creationId xmlns:a16="http://schemas.microsoft.com/office/drawing/2014/main" id="{C3FCAC5B-085B-4039-869E-017D5522A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45890" y="28456"/>
            <a:ext cx="1977027" cy="197702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A51163-2B3E-42EC-9F43-B0BBBAB5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0A2EA-07DC-44D9-B650-F1F2DC25B0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754" y="4092681"/>
            <a:ext cx="5926564" cy="250020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Date Placeholder 10">
            <a:extLst>
              <a:ext uri="{FF2B5EF4-FFF2-40B4-BE49-F238E27FC236}">
                <a16:creationId xmlns:a16="http://schemas.microsoft.com/office/drawing/2014/main" id="{79CBD6DC-50A5-42AC-B06C-16CD14A3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11">
            <a:extLst>
              <a:ext uri="{FF2B5EF4-FFF2-40B4-BE49-F238E27FC236}">
                <a16:creationId xmlns:a16="http://schemas.microsoft.com/office/drawing/2014/main" id="{AEB7CDBA-0E82-4480-9708-7E305596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00800"/>
            <a:ext cx="3657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AE4B01-8A3C-46A5-A1F0-E67DE4EC8A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31075" y="0"/>
            <a:ext cx="4860925" cy="6858000"/>
          </a:xfrm>
          <a:custGeom>
            <a:avLst/>
            <a:gdLst>
              <a:gd name="connsiteX0" fmla="*/ 0 w 4860925"/>
              <a:gd name="connsiteY0" fmla="*/ 0 h 6858000"/>
              <a:gd name="connsiteX1" fmla="*/ 4860925 w 4860925"/>
              <a:gd name="connsiteY1" fmla="*/ 0 h 6858000"/>
              <a:gd name="connsiteX2" fmla="*/ 4860925 w 4860925"/>
              <a:gd name="connsiteY2" fmla="*/ 6858000 h 6858000"/>
              <a:gd name="connsiteX3" fmla="*/ 0 w 4860925"/>
              <a:gd name="connsiteY3" fmla="*/ 6858000 h 6858000"/>
              <a:gd name="connsiteX4" fmla="*/ 0 w 4860925"/>
              <a:gd name="connsiteY4" fmla="*/ 5663791 h 6858000"/>
              <a:gd name="connsiteX5" fmla="*/ 158149 w 4860925"/>
              <a:gd name="connsiteY5" fmla="*/ 5821940 h 6858000"/>
              <a:gd name="connsiteX6" fmla="*/ 250704 w 4860925"/>
              <a:gd name="connsiteY6" fmla="*/ 5821940 h 6858000"/>
              <a:gd name="connsiteX7" fmla="*/ 250704 w 4860925"/>
              <a:gd name="connsiteY7" fmla="*/ 5729385 h 6858000"/>
              <a:gd name="connsiteX8" fmla="*/ 88738 w 4860925"/>
              <a:gd name="connsiteY8" fmla="*/ 5567420 h 6858000"/>
              <a:gd name="connsiteX9" fmla="*/ 250701 w 4860925"/>
              <a:gd name="connsiteY9" fmla="*/ 5405457 h 6858000"/>
              <a:gd name="connsiteX10" fmla="*/ 250701 w 4860925"/>
              <a:gd name="connsiteY10" fmla="*/ 5312902 h 6858000"/>
              <a:gd name="connsiteX11" fmla="*/ 158146 w 4860925"/>
              <a:gd name="connsiteY11" fmla="*/ 5312902 h 6858000"/>
              <a:gd name="connsiteX12" fmla="*/ 0 w 4860925"/>
              <a:gd name="connsiteY12" fmla="*/ 54710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925" h="6858000">
                <a:moveTo>
                  <a:pt x="0" y="0"/>
                </a:moveTo>
                <a:lnTo>
                  <a:pt x="4860925" y="0"/>
                </a:lnTo>
                <a:lnTo>
                  <a:pt x="4860925" y="6858000"/>
                </a:lnTo>
                <a:lnTo>
                  <a:pt x="0" y="6858000"/>
                </a:lnTo>
                <a:lnTo>
                  <a:pt x="0" y="5663791"/>
                </a:lnTo>
                <a:lnTo>
                  <a:pt x="158149" y="5821940"/>
                </a:lnTo>
                <a:cubicBezTo>
                  <a:pt x="183706" y="5847497"/>
                  <a:pt x="225146" y="5847497"/>
                  <a:pt x="250704" y="5821940"/>
                </a:cubicBezTo>
                <a:cubicBezTo>
                  <a:pt x="276261" y="5796382"/>
                  <a:pt x="276264" y="5754945"/>
                  <a:pt x="250704" y="5729385"/>
                </a:cubicBezTo>
                <a:lnTo>
                  <a:pt x="88738" y="5567420"/>
                </a:lnTo>
                <a:lnTo>
                  <a:pt x="250701" y="5405457"/>
                </a:lnTo>
                <a:cubicBezTo>
                  <a:pt x="276258" y="5379899"/>
                  <a:pt x="276261" y="5338463"/>
                  <a:pt x="250701" y="5312902"/>
                </a:cubicBezTo>
                <a:cubicBezTo>
                  <a:pt x="225143" y="5287344"/>
                  <a:pt x="183703" y="5287344"/>
                  <a:pt x="158146" y="5312902"/>
                </a:cubicBezTo>
                <a:lnTo>
                  <a:pt x="0" y="5471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2F0D34E-56DB-45B4-B7F0-CE5961F9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‹#›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14" name="Graphic 10">
            <a:extLst>
              <a:ext uri="{FF2B5EF4-FFF2-40B4-BE49-F238E27FC236}">
                <a16:creationId xmlns:a16="http://schemas.microsoft.com/office/drawing/2014/main" id="{6EFE6B19-328D-40CF-90BA-F287CC59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6967314" y="5207478"/>
            <a:ext cx="719888" cy="71988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9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gi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4CF6D46-0668-4D53-8C59-F859F6E2F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924" y="335479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Arrival Activity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F5360D4-1E3B-45FC-B68E-C78D7F379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924" y="1060098"/>
            <a:ext cx="6588692" cy="3020456"/>
          </a:xfrm>
        </p:spPr>
        <p:txBody>
          <a:bodyPr>
            <a:normAutofit fontScale="92500"/>
          </a:bodyPr>
          <a:lstStyle/>
          <a:p>
            <a:r>
              <a:rPr lang="en-US" dirty="0"/>
              <a:t>Knight versus Pawns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player with the Knight attempts to capture as many pawns as possible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Once a Pawn reaches the final rank it is frozen and cannot be captured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After no possible pawn moves remain, players switch colors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78A1077-0C8F-4D90-8616-EE28EC3E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0567F7-E12B-4F4E-B800-9D143562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9994D78-37C2-41B7-B7DD-EF7ED34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373EB3-7E22-DA9F-6B51-5F27A936F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785" y="1060098"/>
            <a:ext cx="3721291" cy="371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4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06FF93-30AD-4496-9EB4-A16588DB9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3" y="855962"/>
            <a:ext cx="5435027" cy="2593675"/>
          </a:xfrm>
        </p:spPr>
        <p:txBody>
          <a:bodyPr>
            <a:normAutofit/>
          </a:bodyPr>
          <a:lstStyle/>
          <a:p>
            <a:r>
              <a:rPr lang="en-US" sz="4400" dirty="0"/>
              <a:t>Welcome to the Stevens Creek Elementary Chess Club!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80F03BD-5CC3-47DD-B082-722AE47BF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4" y="3727030"/>
            <a:ext cx="5435026" cy="990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 County Chess Association</a:t>
            </a:r>
          </a:p>
        </p:txBody>
      </p:sp>
      <p:pic>
        <p:nvPicPr>
          <p:cNvPr id="19" name="Picture Placeholder 18" descr="Close Up of a chess board">
            <a:extLst>
              <a:ext uri="{FF2B5EF4-FFF2-40B4-BE49-F238E27FC236}">
                <a16:creationId xmlns:a16="http://schemas.microsoft.com/office/drawing/2014/main" id="{39881573-7C25-4F17-A03E-E8E1E0E886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8434" r="18434"/>
          <a:stretch/>
        </p:blipFill>
        <p:spPr>
          <a:xfrm>
            <a:off x="6197600" y="574675"/>
            <a:ext cx="5445125" cy="574992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56B78-C2A0-2C51-943D-368FCFA5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147" y="4994694"/>
            <a:ext cx="1530000" cy="143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B3E83B9-222A-4520-83DF-65CC433D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1030911"/>
            <a:ext cx="6400800" cy="719134"/>
          </a:xfrm>
        </p:spPr>
        <p:txBody>
          <a:bodyPr>
            <a:normAutofit fontScale="90000"/>
          </a:bodyPr>
          <a:lstStyle/>
          <a:p>
            <a:r>
              <a:rPr lang="en-US" sz="3600" b="1" u="sng" dirty="0"/>
              <a:t>STCE Chess Club – </a:t>
            </a:r>
            <a:br>
              <a:rPr lang="en-US" sz="3600" b="1" u="sng" dirty="0"/>
            </a:br>
            <a:r>
              <a:rPr lang="en-US" sz="3600" b="1" u="sng" dirty="0"/>
              <a:t>Rules and Expectations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418F3B9B-6683-4DCF-8F6A-173C94E52C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22858132-76FC-4F1E-BBD7-969497F1A0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4DDD4EE5-D9CF-4433-8027-E8390EC16D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17FA55F-C7EA-4BF4-8024-B7D78BD7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750045"/>
            <a:ext cx="6400800" cy="4077044"/>
          </a:xfrm>
        </p:spPr>
        <p:txBody>
          <a:bodyPr>
            <a:normAutofit/>
          </a:bodyPr>
          <a:lstStyle/>
          <a:p>
            <a:r>
              <a:rPr lang="en-US" dirty="0"/>
              <a:t>Etiquette</a:t>
            </a:r>
          </a:p>
          <a:p>
            <a:pPr lvl="1"/>
            <a:r>
              <a:rPr lang="en-US" dirty="0"/>
              <a:t>Always be respectful</a:t>
            </a:r>
          </a:p>
          <a:p>
            <a:pPr lvl="1"/>
            <a:r>
              <a:rPr lang="en-US" dirty="0"/>
              <a:t>Do not argue with your opponent</a:t>
            </a:r>
          </a:p>
          <a:p>
            <a:pPr lvl="2"/>
            <a:r>
              <a:rPr lang="en-US" dirty="0"/>
              <a:t>Call a teacher over if there is a problem</a:t>
            </a:r>
          </a:p>
          <a:p>
            <a:pPr lvl="1"/>
            <a:r>
              <a:rPr lang="en-US" dirty="0"/>
              <a:t>Do not throw or be sloppy with pieces</a:t>
            </a:r>
          </a:p>
          <a:p>
            <a:pPr lvl="2"/>
            <a:r>
              <a:rPr lang="en-US" dirty="0"/>
              <a:t>All pieces should stay on the table</a:t>
            </a:r>
          </a:p>
          <a:p>
            <a:pPr lvl="1"/>
            <a:r>
              <a:rPr lang="en-US" dirty="0"/>
              <a:t>We are here to learn and have fun</a:t>
            </a:r>
          </a:p>
          <a:p>
            <a:pPr lvl="1"/>
            <a:endParaRPr lang="en-US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C983FB1-C97B-41D3-9FB3-3965A27A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6B03491-29ED-44F3-91B1-95FE8D2D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8C61C62-3469-4549-83A6-FB9E93FF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17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2346F-9A90-0226-8DB2-47A81ABD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72CC3C3-9119-BFBE-1E2B-250B90B3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74675"/>
            <a:ext cx="6400800" cy="719134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STCE Chess Club – Session 4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03AAFB07-BEA4-636C-466A-1598B7ADC0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1678AAD3-E79D-38D0-39CE-82CDEFC274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573E7848-6B34-6E3E-0EB9-75EA306FAE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7C4FC6B-9E30-ED1F-4EC1-E4D60407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375945"/>
            <a:ext cx="6400800" cy="44511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Review </a:t>
            </a:r>
          </a:p>
          <a:p>
            <a:pPr lvl="1"/>
            <a:r>
              <a:rPr lang="en-US" dirty="0"/>
              <a:t>Point Values of pieces</a:t>
            </a:r>
          </a:p>
          <a:p>
            <a:pPr lvl="1"/>
            <a:r>
              <a:rPr lang="en-US" dirty="0"/>
              <a:t>Pawns</a:t>
            </a:r>
          </a:p>
          <a:p>
            <a:pPr lvl="1"/>
            <a:r>
              <a:rPr lang="en-US" dirty="0"/>
              <a:t>Bishop</a:t>
            </a:r>
          </a:p>
          <a:p>
            <a:r>
              <a:rPr lang="en-US" dirty="0"/>
              <a:t>Knights</a:t>
            </a:r>
          </a:p>
          <a:p>
            <a:pPr lvl="1"/>
            <a:r>
              <a:rPr lang="en-US" dirty="0"/>
              <a:t>Hippity-Hippity-Hop</a:t>
            </a:r>
          </a:p>
          <a:p>
            <a:pPr lvl="1"/>
            <a:r>
              <a:rPr lang="en-US" dirty="0"/>
              <a:t>Outposts / Homes</a:t>
            </a:r>
          </a:p>
          <a:p>
            <a:r>
              <a:rPr lang="en-US" dirty="0"/>
              <a:t>Queen</a:t>
            </a:r>
          </a:p>
          <a:p>
            <a:pPr lvl="1"/>
            <a:r>
              <a:rPr lang="en-US" dirty="0"/>
              <a:t>Movements</a:t>
            </a:r>
          </a:p>
          <a:p>
            <a:pPr lvl="1"/>
            <a:r>
              <a:rPr lang="en-US" dirty="0"/>
              <a:t>Good vs. Bad Bishops</a:t>
            </a:r>
          </a:p>
          <a:p>
            <a:pPr lvl="1"/>
            <a:r>
              <a:rPr lang="en-US" dirty="0"/>
              <a:t>Bishop pairs</a:t>
            </a:r>
          </a:p>
          <a:p>
            <a:r>
              <a:rPr lang="en-US" dirty="0"/>
              <a:t>Pawn Games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11E396E7-474D-74A8-91FA-08350E6B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8D738DA-C758-8E1D-A9D9-3872D860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03A57B0-08E4-E69E-583C-409A021C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1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492A9-537A-38FC-9C4E-D35E7F09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6257A68-91D1-D4D9-8B1D-B3CBC3994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C2F9623-1BFD-ADFB-BE87-0CFC954CD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E84B46D-FF87-68BA-BF71-C180C805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10B8D8D-0FBD-B3AE-F2F5-32AA1B26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CF9B29B-3D9D-B150-D6ED-D36ED0B4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E0021-BA87-32CD-F92D-7FE1D735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95D956-424D-2148-B484-E9C6E563F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EDD37-73AB-66AE-FDBB-51D6F0511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59CBB6-31D1-151E-9D9B-2CAFF936F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BE4BDC-7D1C-0899-E511-C55900710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640CF3-23F4-A271-24E2-6EBE1705E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C911FD-C358-0355-C5D6-655BBEB46FC0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B7032D-D13B-6A8B-AF70-C661DEBBFFD8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371726-B2C7-7C0F-9022-A06D335AD860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BF678F-8823-830F-E816-84EA44471F77}"/>
              </a:ext>
            </a:extLst>
          </p:cNvPr>
          <p:cNvSpPr txBox="1"/>
          <p:nvPr/>
        </p:nvSpPr>
        <p:spPr>
          <a:xfrm>
            <a:off x="7807951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3 Points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60313E-8889-7610-69C7-BB3B04647C2F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3 Points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C1E558-0E40-5C5A-2BE9-06BCC418C4A7}"/>
              </a:ext>
            </a:extLst>
          </p:cNvPr>
          <p:cNvSpPr txBox="1"/>
          <p:nvPr/>
        </p:nvSpPr>
        <p:spPr>
          <a:xfrm>
            <a:off x="7807952" y="513403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1 Point</a:t>
            </a:r>
          </a:p>
        </p:txBody>
      </p:sp>
    </p:spTree>
    <p:extLst>
      <p:ext uri="{BB962C8B-B14F-4D97-AF65-F5344CB8AC3E}">
        <p14:creationId xmlns:p14="http://schemas.microsoft.com/office/powerpoint/2010/main" val="376528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541C0-FB68-B76F-AD1E-01810B47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4F8843B-1EA8-1611-9AB6-2F90F7C40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2823C70-69F9-36D8-E135-98C3B2841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capture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 Passant!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work well together! 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Always try to make pawn chains, or pyramids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They are very hard to break apart or through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0FE1E4A-D2CE-997B-A67C-7EEF611B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1886AD8-0270-B421-84AE-677F5622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5B892-73A0-65C5-A772-0EB6F0FE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A895F-43D2-9E45-3826-B9FC02EE1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15" y="415436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82065F-EC12-F093-509E-67824501A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15" y="3408118"/>
            <a:ext cx="2755645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0">
            <a:extLst>
              <a:ext uri="{FF2B5EF4-FFF2-40B4-BE49-F238E27FC236}">
                <a16:creationId xmlns:a16="http://schemas.microsoft.com/office/drawing/2014/main" id="{3B18694C-0A73-8CCB-FCFE-9E9A0734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273149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D9FC-A07F-DF3F-1A06-D7F05AE4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CCFA7C4-CDCE-5711-B772-68880DA73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37DBF54-55D1-D053-8750-3DC69057D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a </a:t>
            </a:r>
            <a:r>
              <a:rPr lang="en-US" b="1" u="sng" dirty="0"/>
              <a:t>HAPPY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trapped bishop is a </a:t>
            </a:r>
            <a:r>
              <a:rPr lang="en-US" b="1" u="sng" dirty="0"/>
              <a:t>SAD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bishop can get to the base of a pawn structure, it can </a:t>
            </a:r>
            <a:r>
              <a:rPr lang="en-US" b="1" dirty="0"/>
              <a:t>EAT </a:t>
            </a:r>
            <a:r>
              <a:rPr lang="en-US" b="1" dirty="0" err="1"/>
              <a:t>EAT</a:t>
            </a:r>
            <a:r>
              <a:rPr lang="en-US" b="1" dirty="0"/>
              <a:t> </a:t>
            </a:r>
            <a:r>
              <a:rPr lang="en-US" b="1" dirty="0" err="1"/>
              <a:t>EAT</a:t>
            </a:r>
            <a:r>
              <a:rPr lang="en-US" b="1" dirty="0"/>
              <a:t>!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pairs are useful and strong!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is powerful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can checkmate the King!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04DFA9A-CDE4-C181-B8E7-D72A952D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CEC3C03-1C0B-B40F-808B-7894411A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C065D-41FF-6B1C-1256-6B1E201B0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FF7D59-A6AD-7B75-FB6F-F9B21823E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7100"/>
            <a:ext cx="2755645" cy="2752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3EC1B2-976C-D2B1-E09F-B6F65C580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69" y="3429000"/>
            <a:ext cx="2752344" cy="2752344"/>
          </a:xfrm>
          <a:prstGeom prst="rect">
            <a:avLst/>
          </a:prstGeom>
        </p:spPr>
      </p:pic>
      <p:sp>
        <p:nvSpPr>
          <p:cNvPr id="3" name="Date Placeholder 10">
            <a:extLst>
              <a:ext uri="{FF2B5EF4-FFF2-40B4-BE49-F238E27FC236}">
                <a16:creationId xmlns:a16="http://schemas.microsoft.com/office/drawing/2014/main" id="{EE886D81-588B-2084-B151-4BDDB2EB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65747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B0F2D-976C-7243-DB4A-A92F48F4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CE43A48-183C-EF03-650E-12B712A85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Knights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47D32FA-B1C4-BD1D-DF2D-B29C1C1EC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are tricky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move in an L-Shape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Two spaces in one direction, 1 space in the sideways direction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Hippity-Hippity-Hop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E5E82EF-0CC8-0F8E-C6F4-E37304FE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BA59D27-66C5-4C8D-3D95-32357C6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F2602-637B-A9E1-33FF-42C7E5208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502" y="268037"/>
            <a:ext cx="1408399" cy="7437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25DA88-9B05-2D65-2F9A-A20B09386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256" y="1711452"/>
            <a:ext cx="2752344" cy="2752344"/>
          </a:xfrm>
          <a:prstGeom prst="rect">
            <a:avLst/>
          </a:prstGeom>
        </p:spPr>
      </p:pic>
      <p:sp>
        <p:nvSpPr>
          <p:cNvPr id="16" name="Date Placeholder 10">
            <a:extLst>
              <a:ext uri="{FF2B5EF4-FFF2-40B4-BE49-F238E27FC236}">
                <a16:creationId xmlns:a16="http://schemas.microsoft.com/office/drawing/2014/main" id="{011983E4-060E-0764-560F-8B95EEF19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138013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46B7C-9BBA-0DCF-909C-3F63076FA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02BBDA-03CE-C58D-BEE7-2E97A1CCB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Knights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519DDD1-E56B-0827-EFAE-A11A1EF96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are tricky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move in an L-Shape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Two spaces in one direction, 1 space in the sideways direction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Hippity-Hippity-Hop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can jump over pieces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56C790-835E-06AE-3D60-3EFF2354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3835598-2A39-3459-C508-BB3B8BDDD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D655B-84C5-BA6E-998C-56F394721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502" y="268037"/>
            <a:ext cx="1408399" cy="7437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65C3B7-7C14-6EDA-CF8D-9BDCCF3F1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81" y="3451288"/>
            <a:ext cx="2752344" cy="2752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D04102-02A2-FEBB-5F5D-A6CE8404E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81" y="427101"/>
            <a:ext cx="2757720" cy="2752344"/>
          </a:xfrm>
          <a:prstGeom prst="rect">
            <a:avLst/>
          </a:prstGeom>
        </p:spPr>
      </p:pic>
      <p:sp>
        <p:nvSpPr>
          <p:cNvPr id="7" name="Date Placeholder 10">
            <a:extLst>
              <a:ext uri="{FF2B5EF4-FFF2-40B4-BE49-F238E27FC236}">
                <a16:creationId xmlns:a16="http://schemas.microsoft.com/office/drawing/2014/main" id="{632CB627-14B4-CA95-3F2A-9FC9A950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1275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3752907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CD49D-9B88-197E-4F41-5F18011D8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2873AC7-0731-75CA-9FC5-834B0E46B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Knights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D639E83-2140-FF97-698F-94E11EF64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are tricky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move in an L-Shape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Two spaces in one direction, 1 space in the sideways direction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Hippity-Hippity-Hop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can jump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capture pieces by landing on them 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395CA13-CB44-EF5E-A46D-C87D75D5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5EFCD46-9876-72B3-1082-9FA3C09D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082847-0B4F-D39B-9C29-2AC5E6B8E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502" y="268037"/>
            <a:ext cx="1408399" cy="7437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B0DA39-6A98-D80D-1F95-DA6C17045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56" y="358607"/>
            <a:ext cx="2752344" cy="2752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D9CF2E-77B1-3CF3-118E-5A21DFC54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56" y="3429000"/>
            <a:ext cx="2752344" cy="2752344"/>
          </a:xfrm>
          <a:prstGeom prst="rect">
            <a:avLst/>
          </a:prstGeom>
        </p:spPr>
      </p:pic>
      <p:sp>
        <p:nvSpPr>
          <p:cNvPr id="7" name="Date Placeholder 10">
            <a:extLst>
              <a:ext uri="{FF2B5EF4-FFF2-40B4-BE49-F238E27FC236}">
                <a16:creationId xmlns:a16="http://schemas.microsoft.com/office/drawing/2014/main" id="{5BD1E605-FFF5-DCB3-DAF5-449A705C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95071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83E25-03B3-DBE7-FE6E-DEBFD9CA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9A0C619-DFA6-2AB8-B676-B53F9CE1F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Knights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8E4A80F-27DA-B3F8-CD6F-D01A01D47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are tricky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move in an L-Shape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Two spaces in one direction, 1 space in the sideways direction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Hippity-Hippity-Hop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can jump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capture pieces by landing on them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like to find a safe home!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Find an Outpost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DBE3413-EBB1-7DF0-B65F-08CE56AA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62A38B1-0802-EF45-4417-978D76F7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31E6FAF-F38E-0C72-B633-C3D6160D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55DB1-0118-8474-23DC-C03E3B014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502" y="268037"/>
            <a:ext cx="1408399" cy="743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115528-C014-43F3-4ABC-9319A02B3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7101"/>
            <a:ext cx="2746994" cy="2752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991664-2FE1-B696-6614-50FE237D7A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413950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04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98994-C66E-5CC5-0F4F-E7D0B48D3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607C18F-90C0-11B0-B559-8BE10E063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Queen – 9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A444EA9-63F3-A2C7-226C-EC20E43A2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Queens move in any direction as many spaces as it can without going through a pieces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Queens move like Rooks AND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Queens move like Bishops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Queens can not run through other pieces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BE6514A-2F12-AA11-8896-62059E30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2025, Session 4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0AC52E-26AB-CF3A-8C72-2FB19A16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2502759-1845-3236-0F19-43FADCCD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C28209-9D3D-CCD3-0C87-C9A52D3CE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178362"/>
            <a:ext cx="1371600" cy="8210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9F5BCA-6601-185A-B5C6-911CA4D95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04" y="427100"/>
            <a:ext cx="2744296" cy="27523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585C71-81DA-61A1-3C87-97D0383E3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04" y="3446885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65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4AF8-CC35-AB4D-D40F-26057F54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05157C5-3AA5-8DE9-C1C4-D25EFC4E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Queen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3C771B-7031-ADFF-D316-7298FE3420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Three ways to win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Practice the piece movements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Try to take all you opponent's pieces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5BA84FF-D515-16C8-778B-E0337641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ED5B3F4-2054-14C0-5D7B-5693DFB2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13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05E3429D-1E96-30EA-827D-DD876091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C521F6-0F4E-4B4C-077B-46775A86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779" y="1004214"/>
            <a:ext cx="4563113" cy="4572000"/>
          </a:xfrm>
          <a:prstGeom prst="rect">
            <a:avLst/>
          </a:prstGeom>
        </p:spPr>
      </p:pic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C07B5D31-5265-782D-1E21-BD028CBD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3522477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67426A-9C36-4C9E-B549-AD3B8874F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892726"/>
          </a:xfrm>
        </p:spPr>
        <p:txBody>
          <a:bodyPr/>
          <a:lstStyle/>
          <a:p>
            <a:r>
              <a:rPr lang="en-US" dirty="0"/>
              <a:t>Let’s Play!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D6F00D-881F-4920-89F9-792BA92E5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292" y="1785250"/>
            <a:ext cx="5926564" cy="2500206"/>
          </a:xfrm>
        </p:spPr>
        <p:txBody>
          <a:bodyPr>
            <a:normAutofit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Columbiacounty.chess@gmail.com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4D73EFD-BA26-43EF-A3B9-C2877D8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65D80D62-BD66-9300-81CC-B87A0AF0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</p:spTree>
    <p:extLst>
      <p:ext uri="{BB962C8B-B14F-4D97-AF65-F5344CB8AC3E}">
        <p14:creationId xmlns:p14="http://schemas.microsoft.com/office/powerpoint/2010/main" val="27975477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XOVTI">
  <a:themeElements>
    <a:clrScheme name="3D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275531-F059-4661-BC99-5916D63128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1E232BF-B213-4F24-BBD3-1528B29F12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806A6F-3B78-4957-BAA5-95F2FE58D1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 design</Template>
  <TotalTime>642</TotalTime>
  <Words>676</Words>
  <Application>Microsoft Office PowerPoint</Application>
  <PresentationFormat>Widescreen</PresentationFormat>
  <Paragraphs>148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Aller</vt:lpstr>
      <vt:lpstr>Arial</vt:lpstr>
      <vt:lpstr>Calibri</vt:lpstr>
      <vt:lpstr>Courier New</vt:lpstr>
      <vt:lpstr>Open sans</vt:lpstr>
      <vt:lpstr>Segoe UI</vt:lpstr>
      <vt:lpstr>MinimalXOVTI</vt:lpstr>
      <vt:lpstr>Arrival Activity</vt:lpstr>
      <vt:lpstr>Welcome to the Stevens Creek Elementary Chess Club!</vt:lpstr>
      <vt:lpstr>STCE Chess Club –  Rules and Expectations</vt:lpstr>
      <vt:lpstr>STCE Chess Club – Session 4</vt:lpstr>
      <vt:lpstr>Piece Values</vt:lpstr>
      <vt:lpstr>Pawns – 1 Point</vt:lpstr>
      <vt:lpstr>Bishops – 3 Points</vt:lpstr>
      <vt:lpstr>Knights – 3 Points</vt:lpstr>
      <vt:lpstr>Knights – 3 Points</vt:lpstr>
      <vt:lpstr>Knights – 3 Points</vt:lpstr>
      <vt:lpstr>Knights – 3 Points</vt:lpstr>
      <vt:lpstr>Queen – 9 Points</vt:lpstr>
      <vt:lpstr>Queen Game</vt:lpstr>
      <vt:lpstr>Let’s Play!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Rusty Charles</dc:creator>
  <cp:lastModifiedBy>Rusty Charles</cp:lastModifiedBy>
  <cp:revision>15</cp:revision>
  <dcterms:created xsi:type="dcterms:W3CDTF">2025-09-12T13:04:51Z</dcterms:created>
  <dcterms:modified xsi:type="dcterms:W3CDTF">2025-12-05T21:51:07Z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